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83" r:id="rId6"/>
    <p:sldId id="259" r:id="rId7"/>
    <p:sldId id="262" r:id="rId8"/>
    <p:sldId id="263" r:id="rId9"/>
    <p:sldId id="264" r:id="rId10"/>
    <p:sldId id="266" r:id="rId11"/>
    <p:sldId id="284" r:id="rId12"/>
    <p:sldId id="265" r:id="rId13"/>
    <p:sldId id="267" r:id="rId14"/>
    <p:sldId id="268" r:id="rId15"/>
    <p:sldId id="269" r:id="rId16"/>
    <p:sldId id="306" r:id="rId17"/>
    <p:sldId id="307" r:id="rId18"/>
    <p:sldId id="275" r:id="rId19"/>
    <p:sldId id="276" r:id="rId20"/>
    <p:sldId id="270" r:id="rId21"/>
    <p:sldId id="271" r:id="rId22"/>
    <p:sldId id="272" r:id="rId23"/>
    <p:sldId id="273" r:id="rId24"/>
    <p:sldId id="274" r:id="rId25"/>
    <p:sldId id="301" r:id="rId26"/>
    <p:sldId id="302" r:id="rId27"/>
    <p:sldId id="303" r:id="rId28"/>
    <p:sldId id="304" r:id="rId29"/>
    <p:sldId id="319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E7DB"/>
    <a:srgbClr val="39E7E9"/>
    <a:srgbClr val="46E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9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10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1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13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14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5.xml"/><Relationship Id="rId8" Type="http://schemas.openxmlformats.org/officeDocument/2006/relationships/slide" Target="slide12.xml"/><Relationship Id="rId7" Type="http://schemas.openxmlformats.org/officeDocument/2006/relationships/slide" Target="slide11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6.xml"/><Relationship Id="rId2" Type="http://schemas.openxmlformats.org/officeDocument/2006/relationships/slide" Target="slide5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2.xml"/><Relationship Id="rId11" Type="http://schemas.openxmlformats.org/officeDocument/2006/relationships/slide" Target="slide17.xml"/><Relationship Id="rId10" Type="http://schemas.openxmlformats.org/officeDocument/2006/relationships/slide" Target="slide16.xml"/><Relationship Id="rId1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15.xml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6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17.xml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8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9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20.xml"/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21.xml"/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22.xml"/><Relationship Id="rId1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" Target="slide27.xml"/><Relationship Id="rId7" Type="http://schemas.openxmlformats.org/officeDocument/2006/relationships/slide" Target="slide24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Relationship Id="rId3" Type="http://schemas.openxmlformats.org/officeDocument/2006/relationships/slide" Target="slide20.xml"/><Relationship Id="rId2" Type="http://schemas.openxmlformats.org/officeDocument/2006/relationships/slide" Target="slide19.xml"/><Relationship Id="rId10" Type="http://schemas.openxmlformats.org/officeDocument/2006/relationships/notesSlide" Target="../notesSlides/notesSlide3.xml"/><Relationship Id="rId1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hyperlink" Target="http://www.kuaishang.cn" TargetMode="Externa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4" Type="http://schemas.openxmlformats.org/officeDocument/2006/relationships/themeOverride" Target="../theme/themeOverride4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startup-593327_1280"/>
          <p:cNvPicPr>
            <a:picLocks noChangeAspect="1"/>
          </p:cNvPicPr>
          <p:nvPr/>
        </p:nvPicPr>
        <p:blipFill>
          <a:blip r:embed="rId1"/>
          <a:srcRect t="8814" b="9054"/>
          <a:stretch>
            <a:fillRect/>
          </a:stretch>
        </p:blipFill>
        <p:spPr>
          <a:xfrm>
            <a:off x="-71755" y="-25400"/>
            <a:ext cx="12353290" cy="6908800"/>
          </a:xfrm>
          <a:prstGeom prst="rect">
            <a:avLst/>
          </a:prstGeom>
        </p:spPr>
      </p:pic>
      <p:sp>
        <p:nvSpPr>
          <p:cNvPr id="7" name="Rectangle 3"/>
          <p:cNvSpPr/>
          <p:nvPr/>
        </p:nvSpPr>
        <p:spPr>
          <a:xfrm>
            <a:off x="-71120" y="-25400"/>
            <a:ext cx="12352020" cy="6908800"/>
          </a:xfrm>
          <a:prstGeom prst="rect">
            <a:avLst/>
          </a:prstGeom>
          <a:solidFill>
            <a:srgbClr val="34495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7"/>
          <p:cNvSpPr txBox="1"/>
          <p:nvPr/>
        </p:nvSpPr>
        <p:spPr>
          <a:xfrm>
            <a:off x="2966720" y="4010025"/>
            <a:ext cx="6275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800" b="1" kern="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pitchFamily="34" charset="0"/>
              </a:rPr>
              <a:t>产品操作手册</a:t>
            </a:r>
            <a:r>
              <a:rPr lang="en-US" altLang="zh-CN" sz="2800" b="1" kern="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pitchFamily="34" charset="0"/>
              </a:rPr>
              <a:t>v1.0</a:t>
            </a:r>
            <a:endParaRPr lang="en-US" altLang="zh-CN" sz="2800" b="1" kern="0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pitchFamily="34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rot="10800000">
            <a:off x="2446020" y="2199005"/>
            <a:ext cx="7299960" cy="2730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</p:spPr>
        <p:txBody>
          <a:bodyPr/>
          <a:p>
            <a:endParaRPr lang="zh-CN" alt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901565" y="3591560"/>
            <a:ext cx="2284095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www.kuaishang.cn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rot="10800000" flipV="1">
            <a:off x="7224395" y="3789680"/>
            <a:ext cx="2521585" cy="63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</p:spPr>
        <p:txBody>
          <a:bodyPr/>
          <a:p>
            <a:endParaRPr lang="zh-CN" altLang="en-US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rot="10800000" flipV="1">
            <a:off x="2446020" y="3789680"/>
            <a:ext cx="2305050" cy="63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</p:spPr>
        <p:txBody>
          <a:bodyPr/>
          <a:p>
            <a:endParaRPr lang="zh-CN" altLang="en-US"/>
          </a:p>
        </p:txBody>
      </p:sp>
      <p:sp>
        <p:nvSpPr>
          <p:cNvPr id="27" name=" 20"/>
          <p:cNvSpPr/>
          <p:nvPr/>
        </p:nvSpPr>
        <p:spPr>
          <a:xfrm>
            <a:off x="4760595" y="3743325"/>
            <a:ext cx="116205" cy="116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 20"/>
          <p:cNvSpPr/>
          <p:nvPr/>
        </p:nvSpPr>
        <p:spPr>
          <a:xfrm>
            <a:off x="7224395" y="3733165"/>
            <a:ext cx="116205" cy="116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 rot="10800000">
            <a:off x="2446020" y="4702175"/>
            <a:ext cx="7299960" cy="27305"/>
          </a:xfrm>
          <a:prstGeom prst="line">
            <a:avLst/>
          </a:prstGeom>
          <a:noFill/>
          <a:ln w="3175">
            <a:solidFill>
              <a:schemeClr val="bg1"/>
            </a:solidFill>
            <a:round/>
          </a:ln>
        </p:spPr>
        <p:txBody>
          <a:bodyPr/>
          <a:p>
            <a:endParaRPr lang="zh-CN" altLang="en-US"/>
          </a:p>
        </p:txBody>
      </p:sp>
      <p:pic>
        <p:nvPicPr>
          <p:cNvPr id="4" name="图片 3" descr="图片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885" y="2557145"/>
            <a:ext cx="3005455" cy="8458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3.2.3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角色管理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1470" y="5849620"/>
            <a:ext cx="6264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角色管理：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查看所有角色列表和每个角色分配的客服数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系统有两个默认的角色分别为：高级管理员、客服人员，高级管理员拥有所有权限。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06080" y="5821680"/>
            <a:ext cx="6264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新建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编辑角色：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设置角色的所拥有的功能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权限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90" y="1203325"/>
            <a:ext cx="8497570" cy="445198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080" y="2112645"/>
            <a:ext cx="3656330" cy="354266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1824355" y="1707515"/>
            <a:ext cx="730250" cy="244475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642735" y="2914015"/>
            <a:ext cx="197485" cy="244475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stCxn id="19" idx="3"/>
          </p:cNvCxnSpPr>
          <p:nvPr/>
        </p:nvCxnSpPr>
        <p:spPr>
          <a:xfrm>
            <a:off x="2554605" y="1830070"/>
            <a:ext cx="5674995" cy="46863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1" idx="3"/>
          </p:cNvCxnSpPr>
          <p:nvPr/>
        </p:nvCxnSpPr>
        <p:spPr>
          <a:xfrm flipV="1">
            <a:off x="6826250" y="2293620"/>
            <a:ext cx="1369060" cy="74295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3.3.1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对话规则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7405" y="931545"/>
            <a:ext cx="10530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进入【设置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对话规则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有效对话设置】，开启后可自定义满足三个对话等级的对话数，客服与访客的每次对话结束，对话效果将被保存，以此来判断此次对话的价值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950" y="2173605"/>
            <a:ext cx="7371715" cy="411416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3.3.2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自动回复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27165" y="1640205"/>
            <a:ext cx="5156200" cy="1565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个人问候语：每个客服都可设置各自的个人问候语，当与访客建立对话时，系统会自动发送自动个人问候语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企业回复：设置后可对所有客服进行生效，其中如果设置企业问候语，则个人问候语不生效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640205"/>
            <a:ext cx="5292725" cy="393700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3.3.2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自动回复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7530" y="1958975"/>
            <a:ext cx="2736850" cy="410527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081530"/>
            <a:ext cx="4714240" cy="398272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cxnSp>
        <p:nvCxnSpPr>
          <p:cNvPr id="15" name="直接箭头连接符 14"/>
          <p:cNvCxnSpPr>
            <a:endCxn id="17" idx="1"/>
          </p:cNvCxnSpPr>
          <p:nvPr/>
        </p:nvCxnSpPr>
        <p:spPr>
          <a:xfrm>
            <a:off x="5156200" y="2510790"/>
            <a:ext cx="3152140" cy="93345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308340" y="2998470"/>
            <a:ext cx="2368550" cy="89154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308340" y="4319270"/>
            <a:ext cx="2368550" cy="62484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endCxn id="18" idx="1"/>
          </p:cNvCxnSpPr>
          <p:nvPr/>
        </p:nvCxnSpPr>
        <p:spPr>
          <a:xfrm flipV="1">
            <a:off x="5105400" y="4645660"/>
            <a:ext cx="3202940" cy="2159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07745" y="937895"/>
            <a:ext cx="1017651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进入【自动回复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网页回复语</a:t>
            </a: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】设置广告消息、企业问候语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3.3.2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自动回复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0235" y="1412240"/>
            <a:ext cx="10826115" cy="18129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客服未及时响应：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客服在设定的时间内未响应访客时，系统自动回复设置的信息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访客无回复：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访客在设定时间内未响应客服消息时，系统自动回复信息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聊天结束语：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当客服手动结束对话时，系统自动发送设置的回复语；当访客和客服在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分钟内都无消息发出系统自动结束对话并自动发送设置的回复语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4600" y="3329940"/>
            <a:ext cx="2571115" cy="293306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820" y="3301365"/>
            <a:ext cx="3266440" cy="201930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35" y="3329940"/>
            <a:ext cx="3390265" cy="199072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3.3.3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对话分配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205" y="2319020"/>
            <a:ext cx="6468745" cy="426720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295" y="4619625"/>
            <a:ext cx="4149090" cy="195262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295" y="2319020"/>
            <a:ext cx="3856990" cy="221869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827405" y="833755"/>
            <a:ext cx="10911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开启客服分配规则后，企业可将访客按照设定的规则分配给客服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查看和调整分配客服排序：激活过的客服都将出现此列表，用户可对客服进行排序，当客服忙碌或离开状态将不参与基础分配规则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基于客服的排序，快商通支持：轮流分配、空闲度分配、接待上限从上往下分配、随机分配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熟客分配：开启后，系统优先把再次来访的访客分配给上次接待的客服</a:t>
            </a:r>
            <a:endParaRPr lang="zh-CN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3105" y="3821430"/>
            <a:ext cx="890905" cy="26162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stCxn id="18" idx="3"/>
          </p:cNvCxnSpPr>
          <p:nvPr/>
        </p:nvCxnSpPr>
        <p:spPr>
          <a:xfrm flipV="1">
            <a:off x="1604010" y="2819400"/>
            <a:ext cx="5784215" cy="113284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713105" y="4129405"/>
            <a:ext cx="1484630" cy="26162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7" idx="3"/>
          </p:cNvCxnSpPr>
          <p:nvPr/>
        </p:nvCxnSpPr>
        <p:spPr>
          <a:xfrm>
            <a:off x="2197735" y="4260215"/>
            <a:ext cx="5171440" cy="54991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13105" y="6151245"/>
            <a:ext cx="1951355" cy="26162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95389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3.3.4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常用语管理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0730" y="631190"/>
            <a:ext cx="8354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常用语是指当某个访客咨询的问题为常见问题，或者是客服需要主动发送的常用话术，客服可通过预先设置好的常用语模板直接发送给访客，不需要手打重复的文字，有效提高客服效率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常用语包括个人常用语和企业常用语，企业常用语可让所有客服使用，个人常用语只能是当前客服使用和修改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常用语支持导出、导入、排序（拖动进行排序）、删除、重命名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7475" y="2287270"/>
            <a:ext cx="2648585" cy="271780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467475" y="5404485"/>
            <a:ext cx="5198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支持多层分类，每个分类下有标题和内容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2332990"/>
            <a:ext cx="4709795" cy="423608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3796665" y="5688965"/>
            <a:ext cx="673100" cy="26162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stCxn id="18" idx="3"/>
          </p:cNvCxnSpPr>
          <p:nvPr/>
        </p:nvCxnSpPr>
        <p:spPr>
          <a:xfrm flipV="1">
            <a:off x="4469765" y="2551430"/>
            <a:ext cx="2065655" cy="326834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240" y="2268220"/>
            <a:ext cx="2214880" cy="273685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981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3.3.5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客户字段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0580" y="812800"/>
            <a:ext cx="1053020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客户可根据业务需要设置客户信息所需的字段，设置后新建客户或者查看修改客户信息时将会显示该字段；系统默认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姓名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手机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邮箱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“QQ”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备注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，其中手机、邮箱、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QQ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必须有一项必填项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状态：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关闭时，新建客户和查看客户信息时看不到该字段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必填项：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可设置保存或者更改客户信息时必须填写的字段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添加字段：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根据业务需要添加不同的字段类型，快商通支持的字段类型：单行文本、多行文本、数值、日期、下拉菜单、单选框、复选框等字段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670" y="2888615"/>
            <a:ext cx="5866130" cy="359092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455" y="2927985"/>
            <a:ext cx="3986530" cy="355981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4.1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工单列表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0340" y="1733550"/>
            <a:ext cx="9013190" cy="482663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363980" y="601980"/>
            <a:ext cx="9412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工单将会从以下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个渠道提交到工单中心：工单中心、客户中心、反馈表单、在线交谈（消息）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可根据工单的状态分类查询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勾选选择项可对选中的工单进行【删除】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点击工单列表中的某一张工单，即可进入该工单的处理界面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02125" y="2091690"/>
            <a:ext cx="818515" cy="28448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626485" y="2450465"/>
            <a:ext cx="4447540" cy="28448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02660" y="2844165"/>
            <a:ext cx="266065" cy="1989455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15055" y="6233795"/>
            <a:ext cx="603885" cy="28448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4.2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新建工单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63980" y="774700"/>
            <a:ext cx="94126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新建工单需要填写工单标题、问题描述、相关客户、优先级、工单状态、受理客服等信息才可被创建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每张工单必须要有个相关客户才能被创建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被创建的工单在工单中心的分类中可查看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765" y="1668145"/>
            <a:ext cx="9122410" cy="489140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450080" y="2061210"/>
            <a:ext cx="692150" cy="244475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>
            <a:stCxn id="5" idx="3"/>
          </p:cNvCxnSpPr>
          <p:nvPr/>
        </p:nvCxnSpPr>
        <p:spPr>
          <a:xfrm flipV="1">
            <a:off x="5142230" y="2171700"/>
            <a:ext cx="1955800" cy="1206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231380" y="3335655"/>
            <a:ext cx="1974850" cy="307975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1805" y="226695"/>
            <a:ext cx="693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目录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1495" y="676910"/>
            <a:ext cx="11579860" cy="6443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登录注册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------------------------------------------------------------------------------------------------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hlinkClick r:id="rId1" action="ppaction://hlinksldjump"/>
              </a:rPr>
              <a:t>04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"/>
              </a:lnSpc>
            </a:pP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渠道接入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------------------------------------------------------------------------------------------------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hlinkClick r:id="rId2" action="ppaction://hlinksldjump"/>
              </a:rPr>
              <a:t>05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2.1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网站接入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hlinkClick r:id="rId2" action="ppaction://hlinksldjump"/>
              </a:rPr>
              <a:t>05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2.2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反馈表单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3" action="ppaction://hlinksldjump"/>
              </a:rPr>
              <a:t>06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0000"/>
              </a:lnSpc>
            </a:pP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设置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 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4" action="ppaction://hlinksldjump"/>
              </a:rPr>
              <a:t>07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3.1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个人设置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4" action="ppaction://hlinksldjump"/>
              </a:rPr>
              <a:t>07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3.2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企业管理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5" action="ppaction://hlinksldjump"/>
              </a:rPr>
              <a:t>08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3.2.1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客服管理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5" action="ppaction://hlinksldjump"/>
              </a:rPr>
              <a:t>08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3.2.2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客服分组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6" action="ppaction://hlinksldjump"/>
              </a:rPr>
              <a:t>09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3.2.3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角色管理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6" action="ppaction://hlinksldjump"/>
              </a:rPr>
              <a:t>10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3.3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功能管理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7" action="ppaction://hlinksldjump"/>
              </a:rPr>
              <a:t>11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3.3.1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对话规则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7" action="ppaction://hlinksldjump"/>
              </a:rPr>
              <a:t>11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3.3.2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自动回复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8" action="ppaction://hlinksldjump"/>
              </a:rPr>
              <a:t>12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3.3.3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对话分配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9" action="ppaction://hlinksldjump"/>
              </a:rPr>
              <a:t>15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3.3.4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常用语管理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10" action="ppaction://hlinksldjump"/>
              </a:rPr>
              <a:t>16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3.3.5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客户字段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11" action="ppaction://hlinksldjump"/>
              </a:rPr>
              <a:t>17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4.3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处理工单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0985" y="1210310"/>
            <a:ext cx="4914265" cy="2846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有权限的客服可对查看处理该工单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支持修改工单信息，如工单标题、问题描述、工单状态、优先级、转派工单给其他客服，修改后点击【提交】即可更新工单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工单回复：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客服可对该工单进行回复，点击底部【提交】按钮后即可回复成功，回复记录将会出现在回复记录里面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8615" y="1118235"/>
            <a:ext cx="6116320" cy="477837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5488940" y="1637665"/>
            <a:ext cx="1530985" cy="3490595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130415" y="4263390"/>
            <a:ext cx="4225925" cy="118745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5.1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客户中心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" y="2198370"/>
            <a:ext cx="7331710" cy="392112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385" y="2198370"/>
            <a:ext cx="3613785" cy="392112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7205980" y="2807970"/>
            <a:ext cx="588010" cy="27305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stCxn id="18" idx="3"/>
          </p:cNvCxnSpPr>
          <p:nvPr/>
        </p:nvCxnSpPr>
        <p:spPr>
          <a:xfrm flipV="1">
            <a:off x="7793990" y="2485390"/>
            <a:ext cx="457200" cy="45910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18160" y="434975"/>
            <a:ext cx="11336655" cy="1691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sz="16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客户中心的客户来源于：工单中心、客户中心、反馈表单、在线交谈（消息）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支持按照姓名、手机、邮箱、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QQ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进行查询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新建客户的字段来源于【设置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客户字段】的设置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点击列表中的任意客户即可查看修改选中的客户详情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5.1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客户详情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1190" y="2294255"/>
            <a:ext cx="8389620" cy="419544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25" name="文本框 24"/>
          <p:cNvSpPr txBox="1"/>
          <p:nvPr/>
        </p:nvSpPr>
        <p:spPr>
          <a:xfrm>
            <a:off x="1758315" y="605155"/>
            <a:ext cx="11336655" cy="1691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sz="16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在客户详情中可查看修改客户的基本信息、所属工单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所属客服：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创建该客户的第一个客服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支持对该客户新建工单、删除客户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6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营销数据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" y="2039620"/>
            <a:ext cx="9423400" cy="466661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25" name="文本框 24"/>
          <p:cNvSpPr txBox="1"/>
          <p:nvPr/>
        </p:nvSpPr>
        <p:spPr>
          <a:xfrm>
            <a:off x="556260" y="535940"/>
            <a:ext cx="112109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endParaRPr lang="zh-CN" sz="16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用户可通过筛选器，筛选出有助于企业分析营销效果的相关指标 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选择筛选条件后，点击【开始筛选】，在右侧列表中就会显示符合筛选条件的访客；点击【保存筛选器】，然后设置筛选器名称，命名确定后筛选器都会被保存，用户下次可直接在【选择筛选器】中选择之前保存的筛选器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支持设置显示列、导出显示的列表数据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455" y="2218055"/>
            <a:ext cx="3427730" cy="165862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3893185" y="2134870"/>
            <a:ext cx="818515" cy="28448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>
            <a:stCxn id="7" idx="3"/>
          </p:cNvCxnSpPr>
          <p:nvPr/>
        </p:nvCxnSpPr>
        <p:spPr>
          <a:xfrm>
            <a:off x="4711700" y="2277110"/>
            <a:ext cx="3745230" cy="26289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963420" y="6391910"/>
            <a:ext cx="984885" cy="314325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2430145" y="2438400"/>
            <a:ext cx="922655" cy="395351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7.1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统计概览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26060" y="1082675"/>
            <a:ext cx="3691255" cy="3930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sz="16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快商通提供实时的数据监控，并可自定义时间查询相关数据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可按照【访问】维度查询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访问数、浏览量、访问次数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可按照【响应】维度查询：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平均接入响应时间、平均首条相应时间、平均响应时长、平均排队时长、最长排队时长</a:t>
            </a: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快商通还提供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对话数据趋势图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，让企业更直观的观察【对话】维度的服务情况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 descr="粘贴图片(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5455" y="1082675"/>
            <a:ext cx="7430135" cy="484568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55" y="332740"/>
            <a:ext cx="3971290" cy="133350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4475480" y="1396365"/>
            <a:ext cx="485775" cy="244475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8" idx="3"/>
          </p:cNvCxnSpPr>
          <p:nvPr/>
        </p:nvCxnSpPr>
        <p:spPr>
          <a:xfrm flipV="1">
            <a:off x="4961255" y="927100"/>
            <a:ext cx="690245" cy="59182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7.2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访客与对话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3660" y="1082675"/>
            <a:ext cx="3691255" cy="3290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sz="16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访客与对话报表主要统计访客的访问信息、对话情况、满意度等情况的报表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根据【访客和对话】维度，用户可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按时段、按日期、按搜索词、按着陆页、按对话页、按搜索引擎、按来源类型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进行查询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报表支持根据时间段进行查询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 descr="粘贴图片(1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1600" y="676910"/>
            <a:ext cx="8032115" cy="533400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5568950"/>
            <a:ext cx="11510645" cy="44069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4194175" y="4370705"/>
            <a:ext cx="7724140" cy="52070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javascript:void(0);</a:t>
            </a:r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4773295" y="4900930"/>
            <a:ext cx="644525" cy="71056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21690" y="5634990"/>
            <a:ext cx="1264285" cy="31877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153535" y="1198245"/>
            <a:ext cx="830580" cy="31877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790" y="193040"/>
            <a:ext cx="3971290" cy="133350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cxnSp>
        <p:nvCxnSpPr>
          <p:cNvPr id="15" name="直接箭头连接符 14"/>
          <p:cNvCxnSpPr/>
          <p:nvPr/>
        </p:nvCxnSpPr>
        <p:spPr>
          <a:xfrm flipV="1">
            <a:off x="4970780" y="787400"/>
            <a:ext cx="680720" cy="56261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94740" y="6052820"/>
            <a:ext cx="79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按时段</a:t>
            </a:r>
            <a:endParaRPr lang="zh-CN" altLang="en-US" sz="160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粘贴图片(1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4915" y="1198245"/>
            <a:ext cx="8264525" cy="490728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-12700" y="101600"/>
            <a:ext cx="2065020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7.3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客服工作质量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3660" y="1069340"/>
            <a:ext cx="3691255" cy="3290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sz="16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客服工作质量报表主要是统计客服工作量、工作效率、满意度等情况的报表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客服工作质量报表可按照对话、时长、评价等维度进行查看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报表支持根据时间段进行查询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06850" y="1731645"/>
            <a:ext cx="830580" cy="31877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310" y="557530"/>
            <a:ext cx="3971290" cy="133350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cxnSp>
        <p:nvCxnSpPr>
          <p:cNvPr id="15" name="直接箭头连接符 14"/>
          <p:cNvCxnSpPr>
            <a:stCxn id="13" idx="3"/>
          </p:cNvCxnSpPr>
          <p:nvPr/>
        </p:nvCxnSpPr>
        <p:spPr>
          <a:xfrm flipV="1">
            <a:off x="4837430" y="1336675"/>
            <a:ext cx="588010" cy="55435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" y="5939155"/>
            <a:ext cx="10057130" cy="71437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121150" y="4975225"/>
            <a:ext cx="7827010" cy="56769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4123055" y="5529580"/>
            <a:ext cx="690245" cy="48958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2065020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8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消息工作台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5795" y="1827530"/>
            <a:ext cx="8160385" cy="432498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272030" y="2044700"/>
            <a:ext cx="1249045" cy="4074795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086600" y="2105025"/>
            <a:ext cx="1234440" cy="168275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745605" y="697865"/>
            <a:ext cx="31102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</a:rPr>
              <a:t>转接：</a:t>
            </a:r>
            <a:r>
              <a:rPr lang="zh-CN" altLang="en-US" sz="1600">
                <a:solidFill>
                  <a:schemeClr val="tx1"/>
                </a:solidFill>
              </a:rPr>
              <a:t>转接将该访客转接给其他客服</a:t>
            </a:r>
            <a:endParaRPr lang="zh-CN" altLang="en-US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</a:rPr>
              <a:t>工单：</a:t>
            </a:r>
            <a:r>
              <a:rPr lang="zh-CN" altLang="en-US" sz="1600">
                <a:solidFill>
                  <a:schemeClr val="tx1"/>
                </a:solidFill>
              </a:rPr>
              <a:t>为该访客创建工单</a:t>
            </a:r>
            <a:endParaRPr lang="zh-CN" altLang="en-US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</a:rPr>
              <a:t>结束：</a:t>
            </a:r>
            <a:r>
              <a:rPr lang="zh-CN" altLang="en-US" sz="1600">
                <a:solidFill>
                  <a:schemeClr val="tx1"/>
                </a:solidFill>
              </a:rPr>
              <a:t>结束当前对话</a:t>
            </a:r>
            <a:endParaRPr lang="zh-CN" altLang="en-US" sz="1600">
              <a:solidFill>
                <a:schemeClr val="tx1"/>
              </a:solidFill>
            </a:endParaRPr>
          </a:p>
        </p:txBody>
      </p:sp>
      <p:cxnSp>
        <p:nvCxnSpPr>
          <p:cNvPr id="16" name="直接箭头连接符 15"/>
          <p:cNvCxnSpPr>
            <a:stCxn id="10" idx="0"/>
          </p:cNvCxnSpPr>
          <p:nvPr/>
        </p:nvCxnSpPr>
        <p:spPr>
          <a:xfrm flipV="1">
            <a:off x="7703820" y="1739265"/>
            <a:ext cx="59055" cy="37973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456930" y="2077720"/>
            <a:ext cx="1619250" cy="404114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520440" y="2282825"/>
            <a:ext cx="4937125" cy="14351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10017125" y="2230120"/>
            <a:ext cx="258445" cy="14859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0275570" y="1774190"/>
            <a:ext cx="1780540" cy="30410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</a:rPr>
              <a:t>常用语：</a:t>
            </a:r>
            <a:r>
              <a:rPr lang="zh-CN" altLang="en-US" sz="1600">
                <a:solidFill>
                  <a:schemeClr val="tx1"/>
                </a:solidFill>
              </a:rPr>
              <a:t>选择常用语</a:t>
            </a:r>
            <a:endParaRPr lang="zh-CN" altLang="en-US" sz="160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</a:rPr>
              <a:t>信息：</a:t>
            </a:r>
            <a:r>
              <a:rPr lang="zh-CN" altLang="en-US" sz="1600">
                <a:solidFill>
                  <a:schemeClr val="tx1"/>
                </a:solidFill>
              </a:rPr>
              <a:t>查看访客访问信息</a:t>
            </a:r>
            <a:endParaRPr lang="zh-CN" altLang="en-US" sz="160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</a:rPr>
              <a:t>名片：</a:t>
            </a:r>
            <a:r>
              <a:rPr lang="zh-CN" altLang="en-US" sz="1600">
                <a:solidFill>
                  <a:schemeClr val="tx1"/>
                </a:solidFill>
              </a:rPr>
              <a:t>可查看</a:t>
            </a:r>
            <a:r>
              <a:rPr lang="en-US" altLang="zh-CN" sz="1600">
                <a:solidFill>
                  <a:schemeClr val="tx1"/>
                </a:solidFill>
              </a:rPr>
              <a:t>/</a:t>
            </a:r>
            <a:r>
              <a:rPr lang="zh-CN" altLang="en-US" sz="1600">
                <a:solidFill>
                  <a:schemeClr val="tx1"/>
                </a:solidFill>
              </a:rPr>
              <a:t>修改</a:t>
            </a:r>
            <a:r>
              <a:rPr lang="en-US" altLang="zh-CN" sz="1600">
                <a:solidFill>
                  <a:schemeClr val="tx1"/>
                </a:solidFill>
              </a:rPr>
              <a:t>/</a:t>
            </a:r>
            <a:r>
              <a:rPr lang="zh-CN" altLang="en-US" sz="1600">
                <a:solidFill>
                  <a:schemeClr val="tx1"/>
                </a:solidFill>
              </a:rPr>
              <a:t>新建访客名片，保存后的名片在【客户中心】中可查看</a:t>
            </a:r>
            <a:endParaRPr lang="zh-CN" altLang="en-US" sz="1600">
              <a:solidFill>
                <a:schemeClr val="tx1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4456430" y="1696720"/>
            <a:ext cx="50800" cy="5715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760470" y="1233805"/>
            <a:ext cx="2212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</a:rPr>
              <a:t>查看访客来访轨迹</a:t>
            </a:r>
            <a:endParaRPr lang="zh-CN" altLang="en-US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>
              <a:solidFill>
                <a:schemeClr val="tx1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H="1" flipV="1">
            <a:off x="1727200" y="3487420"/>
            <a:ext cx="495300" cy="1016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8105" y="1811655"/>
            <a:ext cx="164846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</a:rPr>
              <a:t>当前：</a:t>
            </a:r>
            <a:r>
              <a:rPr lang="zh-CN" altLang="en-US" sz="1600">
                <a:solidFill>
                  <a:schemeClr val="tx1"/>
                </a:solidFill>
              </a:rPr>
              <a:t>当前客服正在对话的访客；当前正在排队的访客</a:t>
            </a:r>
            <a:endParaRPr lang="zh-CN" altLang="en-US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</a:rPr>
              <a:t>最近：</a:t>
            </a:r>
            <a:r>
              <a:rPr lang="zh-CN" altLang="en-US" sz="1600">
                <a:solidFill>
                  <a:schemeClr val="tx1"/>
                </a:solidFill>
              </a:rPr>
              <a:t>最近接待过的访客</a:t>
            </a:r>
            <a:endParaRPr lang="zh-CN" altLang="en-US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/>
                </a:solidFill>
              </a:rPr>
              <a:t>访客：</a:t>
            </a:r>
            <a:r>
              <a:rPr lang="zh-CN" altLang="en-US" sz="1600">
                <a:solidFill>
                  <a:schemeClr val="tx1"/>
                </a:solidFill>
              </a:rPr>
              <a:t>当前正在浏览企业网站的访客</a:t>
            </a:r>
            <a:endParaRPr lang="zh-CN" altLang="en-US" sz="16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1805" y="226695"/>
            <a:ext cx="693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目录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1495" y="676910"/>
            <a:ext cx="1157986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4.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工单中心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1" action="ppaction://hlinksldjump"/>
              </a:rPr>
              <a:t>18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4.1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工单列表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1" action="ppaction://hlinksldjump"/>
              </a:rPr>
              <a:t>18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4.2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新建工单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2" action="ppaction://hlinksldjump"/>
              </a:rPr>
              <a:t>19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4.3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处理工单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3" action="ppaction://hlinksldjump"/>
              </a:rPr>
              <a:t>20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5.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客户中心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4" action="ppaction://hlinksldjump"/>
              </a:rPr>
              <a:t>21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5.1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客户列表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4" action="ppaction://hlinksldjump"/>
              </a:rPr>
              <a:t>21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5.2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客户详情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5" action="ppaction://hlinksldjump"/>
              </a:rPr>
              <a:t>22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6.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营销数据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6" action="ppaction://hlinksldjump"/>
              </a:rPr>
              <a:t>23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7.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数据统计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7" action="ppaction://hlinksldjump"/>
              </a:rPr>
              <a:t>24</a:t>
            </a:r>
            <a:r>
              <a:rPr 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8. 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消息工作台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----------------------------------------------------------------------------------------------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  <a:hlinkClick r:id="rId8" action="ppaction://hlinksldjump"/>
              </a:rPr>
              <a:t>27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1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登录注册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5390" y="2654935"/>
            <a:ext cx="2628900" cy="2905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1085850" y="1452880"/>
            <a:ext cx="2913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、用户登录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hlinkClick r:id="rId2"/>
              </a:rPr>
              <a:t>http://www.kuaishang.cn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点击【马上注册】，使用手机号注册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005" y="2654935"/>
            <a:ext cx="2661285" cy="2905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4537075" y="1452880"/>
            <a:ext cx="2913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6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、设置公司名称、默认邮箱账号、密码、公司域名，点击【注册完成】后系统将发送一封激活邮件到默认邮箱上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930" y="2654935"/>
            <a:ext cx="2760345" cy="26695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7948930" y="1440180"/>
            <a:ext cx="29133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、通过邮箱激活后跳转到此页面，输入注册的域名、账号、密码即可登录系统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2.1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网页接入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8540" y="914400"/>
            <a:ext cx="10114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进入【设置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网页客服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网页接入】，按照指引复制代码添加到企业网站的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HTML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源代码中，放</a:t>
            </a:r>
            <a:r>
              <a:rPr sz="1600">
                <a:latin typeface="宋体" panose="02010600030101010101" pitchFamily="2" charset="-122"/>
                <a:ea typeface="宋体" panose="02010600030101010101" pitchFamily="2" charset="-122"/>
              </a:rPr>
              <a:t>&lt;[/body][/html]&gt;之后</a:t>
            </a: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即可使用快商通客服系统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860" y="1985645"/>
            <a:ext cx="10114280" cy="444754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2.2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反馈表单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0860" y="856615"/>
            <a:ext cx="11200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进入【设置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网页客服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网页接入】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可以设置多个内容不同的自定义表单，当客服全部不在线时，访客可自动接入反馈表单，或者排队中的访客也可以进入反馈表单提交工单。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" y="2205990"/>
            <a:ext cx="3999865" cy="411607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745" y="2198370"/>
            <a:ext cx="1955165" cy="290258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190" y="2205990"/>
            <a:ext cx="3606800" cy="270510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cxnSp>
        <p:nvCxnSpPr>
          <p:cNvPr id="13" name="直接箭头连接符 12"/>
          <p:cNvCxnSpPr/>
          <p:nvPr/>
        </p:nvCxnSpPr>
        <p:spPr>
          <a:xfrm flipV="1">
            <a:off x="3848100" y="2395220"/>
            <a:ext cx="1767205" cy="196088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600700" y="2266950"/>
            <a:ext cx="427355" cy="136525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422900" y="2561590"/>
            <a:ext cx="1638300" cy="244475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422900" y="2981325"/>
            <a:ext cx="1738630" cy="65278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4114800" y="2762250"/>
            <a:ext cx="1552575" cy="227965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6794500" y="3568700"/>
            <a:ext cx="1558925" cy="33655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423535" y="3664585"/>
            <a:ext cx="1738630" cy="452755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426710" y="4148455"/>
            <a:ext cx="1738630" cy="354965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6616700" y="2882900"/>
            <a:ext cx="1808480" cy="14986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4091305" y="4000500"/>
            <a:ext cx="1509395" cy="18796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3.1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个人设置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8860" y="928370"/>
            <a:ext cx="10114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1600" b="1">
                <a:latin typeface="宋体" panose="02010600030101010101" pitchFamily="2" charset="-122"/>
                <a:ea typeface="宋体" panose="02010600030101010101" pitchFamily="2" charset="-122"/>
              </a:rPr>
              <a:t>个人资料：</a:t>
            </a: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客服可设置对外显示头像、真实姓名、对外显示昵称、个性签名 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1600" b="1">
                <a:latin typeface="宋体" panose="02010600030101010101" pitchFamily="2" charset="-122"/>
                <a:ea typeface="宋体" panose="02010600030101010101" pitchFamily="2" charset="-122"/>
              </a:rPr>
              <a:t>修改密码：</a:t>
            </a: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客服可修改当前密码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70" y="1842135"/>
            <a:ext cx="7136130" cy="468566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10" y="2315845"/>
            <a:ext cx="4973955" cy="310134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3.2.1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客服管理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5590" y="5344160"/>
            <a:ext cx="8048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客服管理：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查看所有客服账号列表，拥有权限的客服可以添加新客服，新账号需要经过邮箱激活才可登录系统。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35975" y="5344160"/>
            <a:ext cx="6264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新建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编辑客服：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设置客服的基本信息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、可参与分配接待的访客上限数、角色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权限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440" y="1694180"/>
            <a:ext cx="7978775" cy="342709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335" y="1694180"/>
            <a:ext cx="2327275" cy="342709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7137400" y="3092450"/>
            <a:ext cx="197485" cy="244475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>
            <a:stCxn id="13" idx="3"/>
          </p:cNvCxnSpPr>
          <p:nvPr/>
        </p:nvCxnSpPr>
        <p:spPr>
          <a:xfrm flipV="1">
            <a:off x="7334885" y="1884045"/>
            <a:ext cx="1747520" cy="133096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742565" y="2219325"/>
            <a:ext cx="818515" cy="28448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>
            <a:stCxn id="16" idx="3"/>
          </p:cNvCxnSpPr>
          <p:nvPr/>
        </p:nvCxnSpPr>
        <p:spPr>
          <a:xfrm flipV="1">
            <a:off x="3561080" y="1876425"/>
            <a:ext cx="5531485" cy="48514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831465" y="3565525"/>
            <a:ext cx="818515" cy="28448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738120" y="3842385"/>
            <a:ext cx="1097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发送激活邮件</a:t>
            </a:r>
            <a:endParaRPr lang="zh-CN" altLang="en-US" sz="1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101600"/>
            <a:ext cx="1854835" cy="496570"/>
          </a:xfrm>
          <a:prstGeom prst="rect">
            <a:avLst/>
          </a:prstGeom>
          <a:solidFill>
            <a:srgbClr val="23E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3.2.2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客服分组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3720" y="836295"/>
            <a:ext cx="80486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" y="2148840"/>
            <a:ext cx="7360920" cy="442531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245" y="3820160"/>
            <a:ext cx="3449955" cy="2687320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245" y="2148840"/>
            <a:ext cx="3450590" cy="1505585"/>
          </a:xfrm>
          <a:prstGeom prst="rect">
            <a:avLst/>
          </a:prstGeom>
          <a:effectLst>
            <a:outerShdw blurRad="177800" algn="ctr" rotWithShape="0">
              <a:prstClr val="black">
                <a:alpha val="56000"/>
              </a:prstClr>
            </a:outerShdw>
          </a:effectLst>
        </p:spPr>
      </p:pic>
      <p:cxnSp>
        <p:nvCxnSpPr>
          <p:cNvPr id="21" name="直接箭头连接符 20"/>
          <p:cNvCxnSpPr>
            <a:stCxn id="22" idx="3"/>
          </p:cNvCxnSpPr>
          <p:nvPr/>
        </p:nvCxnSpPr>
        <p:spPr>
          <a:xfrm flipV="1">
            <a:off x="7047230" y="3959225"/>
            <a:ext cx="1283970" cy="23685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619875" y="4127500"/>
            <a:ext cx="427355" cy="136525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01040" y="2654300"/>
            <a:ext cx="871220" cy="288290"/>
          </a:xfrm>
          <a:prstGeom prst="rect">
            <a:avLst/>
          </a:prstGeom>
          <a:noFill/>
          <a:ln w="19050" cmpd="sng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1572260" y="2336800"/>
            <a:ext cx="6788785" cy="46228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56260" y="717550"/>
            <a:ext cx="60629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zh-CN" sz="1600" b="1">
                <a:latin typeface="宋体" panose="02010600030101010101" pitchFamily="2" charset="-122"/>
                <a:ea typeface="宋体" panose="02010600030101010101" pitchFamily="2" charset="-122"/>
              </a:rPr>
              <a:t>客服分组列表</a:t>
            </a:r>
            <a:endParaRPr lang="zh-CN" sz="16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客服分组主要是方便企业更好的管理客服，同时客服分组也适用到访客业务分流和工单的客服分配中 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同一个客服可分配到不同的客服组里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支持客服分组的删减客服、添加客服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96810" y="678180"/>
            <a:ext cx="44215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zh-CN" sz="1600" b="1">
                <a:latin typeface="宋体" panose="02010600030101010101" pitchFamily="2" charset="-122"/>
                <a:ea typeface="宋体" panose="02010600030101010101" pitchFamily="2" charset="-122"/>
              </a:rPr>
              <a:t>添加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600" b="1">
                <a:latin typeface="宋体" panose="02010600030101010101" pitchFamily="2" charset="-122"/>
                <a:ea typeface="宋体" panose="02010600030101010101" pitchFamily="2" charset="-122"/>
              </a:rPr>
              <a:t>移除</a:t>
            </a:r>
            <a:r>
              <a:rPr lang="zh-CN" sz="1600" b="1">
                <a:latin typeface="宋体" panose="02010600030101010101" pitchFamily="2" charset="-122"/>
                <a:ea typeface="宋体" panose="02010600030101010101" pitchFamily="2" charset="-122"/>
              </a:rPr>
              <a:t>客服</a:t>
            </a:r>
            <a:endParaRPr lang="zh-CN" sz="16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在相应的分组上点击【添加客服】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在弹窗页面中，将左侧客服选择到右侧中点击确定即可将客服添加到分组中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sz="1600">
                <a:latin typeface="宋体" panose="02010600030101010101" pitchFamily="2" charset="-122"/>
                <a:ea typeface="宋体" panose="02010600030101010101" pitchFamily="2" charset="-122"/>
              </a:rPr>
              <a:t>将右侧客服选择到左侧，则该客服移除分组</a:t>
            </a:r>
            <a:endParaRPr 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5601</Words>
  <Application>WPS 演示</Application>
  <PresentationFormat>宽屏</PresentationFormat>
  <Paragraphs>222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Open Sans Light</vt:lpstr>
      <vt:lpstr>Calibri</vt:lpstr>
      <vt:lpstr>Arial Unicode MS</vt:lpstr>
      <vt:lpstr>Calibri Light</vt:lpstr>
      <vt:lpstr>Open Sans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huangjh</dc:creator>
  <cp:lastModifiedBy>huangjh</cp:lastModifiedBy>
  <cp:revision>35</cp:revision>
  <dcterms:created xsi:type="dcterms:W3CDTF">2015-05-05T08:02:00Z</dcterms:created>
  <dcterms:modified xsi:type="dcterms:W3CDTF">2017-09-12T05:48:52Z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